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5" r:id="rId6"/>
    <p:sldId id="266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38EBBE4-721B-4AE6-9483-E394C1E7FA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CF551F-52A2-425F-8BAD-DF919746501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E13C5193-9825-4404-8C47-5F23DA0411C3}" type="datetimeFigureOut">
              <a:rPr lang="en-US"/>
              <a:pPr>
                <a:defRPr/>
              </a:pPr>
              <a:t>9/23/2021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20549B8-5670-4AF0-9E93-C06C2645364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A559B5F-E686-43ED-8E22-CE885BE8B3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F59AAF-D57A-41BD-BD6E-092BC347E48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7E6A93-85E7-4762-8BBD-CA63EDF0E0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8D5C8DB-37F8-41FF-8859-553273060B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45CA6828-F88E-44B6-857C-1B0E4442B61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851A928B-4DC9-4FAF-881C-46B266C1C4A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B7ED1AA1-5168-48AD-9EE1-4C1BD07C8EF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83E13E5-CC5E-4336-AADF-5FA2D377FB0A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>
            <a:extLst>
              <a:ext uri="{FF2B5EF4-FFF2-40B4-BE49-F238E27FC236}">
                <a16:creationId xmlns:a16="http://schemas.microsoft.com/office/drawing/2014/main" id="{DCDA9EC3-32F8-4495-BA55-71484A2FC8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rgbClr val="FF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>
            <a:extLst>
              <a:ext uri="{FF2B5EF4-FFF2-40B4-BE49-F238E27FC236}">
                <a16:creationId xmlns:a16="http://schemas.microsoft.com/office/drawing/2014/main" id="{8A592399-7DCC-40E6-A1ED-B1FB13C240C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A310BAD6-0CAA-40A1-AE44-A985E8FBAC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401AD94-52B3-4553-AECD-4C09F4EBE2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28372DDD-660B-4813-B0AA-B3790727BF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62798-7B56-4762-A172-94E46CD959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5905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BF29F9A-EB0D-4C83-BA63-46790CD906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8A78CB4-71C5-4304-A75B-EB951C3888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6635233-15A4-4ED2-8410-A7D4006D75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C4F0E-8928-42A0-A242-B00C576060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131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0EA127-7BEB-49D4-AB27-2EE4FA7730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BD1386F-FD0C-49BB-B832-D666FF832E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3B0D43-C488-45E4-9EF5-F3C4BFE363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21C35-9438-469A-9D4D-154DE3887F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563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67A144B-E46C-4E2D-B8DC-4D1DD500A9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1D0F773-F9C1-4EE0-9383-FAD1DBAFA5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B9BBF9D-0604-4E8C-9A8F-E573E4FD20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AFE61-8780-460E-8E64-48B712E88F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867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BEB57C6-B190-4A4C-88D0-8403887112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BA909B7-3E59-40E7-9BD4-0084889413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DA49B60-8DC9-421B-B9B0-B31A5EAD95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41A25-8047-4BAF-BE80-0D5C7F9B4D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4989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6EEF4B7-67FF-4358-8ED5-279C6835BD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6D5C3A-D20C-4F1E-8C22-E016F29CEF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9FB1B3-6AD8-4A0A-B349-8F039384CB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49FDB-D74F-4866-853C-48D48567B9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0185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11FF680-4A8F-48EF-9212-27EDB8FE6F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B7BC7EB-927F-411E-B466-B0FA3D4433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B9199F3-8361-40AD-84B3-5F6B370E78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11692-9AF5-40E0-B5F9-36D6709501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177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C138CFF-0F0C-43E6-A783-9E911A3114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88FE0C8-FD8E-4E88-9EED-FC6913C099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61616B0-7FF5-4514-952A-BD94A48974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ACB20-DE14-4968-ADB5-899C2B6591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8289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D4522A2-2B6E-44F1-A498-A724ACB46D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2D1F2E4-1983-4BFE-9E60-BD807C5ECB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FD07D15-7B4A-4C7E-A4B2-977D0DB2FE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A53FD-BE34-4C14-91B3-D98496C391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5597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F2EAB2-3446-4468-80C4-1CF48E6FEB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F41B4A-D02A-4329-83F2-C72E1F23F7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D47E3BB-E841-4C36-9430-1F7AEE082E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94AE1-B5D5-46E7-9E92-9FC73DE5B1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6161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4DED409-07E0-46BB-904B-89C9D2893E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7DF679-CE7B-48AF-8594-D8B7D70A9A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07B1767-D114-47FF-9DC4-3FCE8519DE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4D1A95-98A5-4E50-8CC0-26A9A69C34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6002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1D97469-2CE1-4A27-8765-56E6977C37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1D58CFB-9EEC-4FBB-B00B-210274E5BE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0964" name="Rectangle 4">
            <a:extLst>
              <a:ext uri="{FF2B5EF4-FFF2-40B4-BE49-F238E27FC236}">
                <a16:creationId xmlns:a16="http://schemas.microsoft.com/office/drawing/2014/main" id="{CB078780-1C7D-45B0-9044-4599CAF2A83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65" name="Rectangle 5">
            <a:extLst>
              <a:ext uri="{FF2B5EF4-FFF2-40B4-BE49-F238E27FC236}">
                <a16:creationId xmlns:a16="http://schemas.microsoft.com/office/drawing/2014/main" id="{C7A9CD17-1602-4635-A2B5-8F623268F98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66" name="Rectangle 6">
            <a:extLst>
              <a:ext uri="{FF2B5EF4-FFF2-40B4-BE49-F238E27FC236}">
                <a16:creationId xmlns:a16="http://schemas.microsoft.com/office/drawing/2014/main" id="{8DC01966-5668-4516-9B68-FBCC0383E68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anose="02020404030301010803" pitchFamily="18" charset="0"/>
              </a:defRPr>
            </a:lvl1pPr>
          </a:lstStyle>
          <a:p>
            <a:pPr>
              <a:defRPr/>
            </a:pPr>
            <a:fld id="{8C7DFC41-51B3-4AAC-B9B9-8A5165C658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Freeform 7">
            <a:extLst>
              <a:ext uri="{FF2B5EF4-FFF2-40B4-BE49-F238E27FC236}">
                <a16:creationId xmlns:a16="http://schemas.microsoft.com/office/drawing/2014/main" id="{7120117D-0F32-42E1-A716-FE6813A877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rgbClr val="FF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6" r:id="rId1"/>
    <p:sldLayoutId id="2147484036" r:id="rId2"/>
    <p:sldLayoutId id="2147484037" r:id="rId3"/>
    <p:sldLayoutId id="2147484038" r:id="rId4"/>
    <p:sldLayoutId id="2147484039" r:id="rId5"/>
    <p:sldLayoutId id="2147484040" r:id="rId6"/>
    <p:sldLayoutId id="2147484041" r:id="rId7"/>
    <p:sldLayoutId id="2147484042" r:id="rId8"/>
    <p:sldLayoutId id="2147484043" r:id="rId9"/>
    <p:sldLayoutId id="2147484044" r:id="rId10"/>
    <p:sldLayoutId id="214748404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0B2F531C-D4E4-434D-91BE-C1087EF3626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Hawkins, Tony, </a:t>
            </a:r>
            <a:r>
              <a:rPr lang="en-US" altLang="en-US" dirty="0" err="1"/>
              <a:t>Luten</a:t>
            </a:r>
            <a:r>
              <a:rPr lang="en-US" altLang="en-US" dirty="0"/>
              <a:t> Bridge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C8FADFA6-2792-4A1D-BF22-64384BAC33E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Richard Warner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376DB-6A6F-4D69-994A-BD00AD2A4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Hawkins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F6BBA-3453-448C-A61B-6E1EAC7684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Promise kept:</a:t>
            </a:r>
          </a:p>
          <a:p>
            <a:pPr lvl="1"/>
            <a:r>
              <a:rPr lang="en-US" dirty="0"/>
              <a:t>Perfect hand</a:t>
            </a:r>
          </a:p>
          <a:p>
            <a:r>
              <a:rPr lang="en-US" dirty="0"/>
              <a:t>Loses caused by the breach:</a:t>
            </a:r>
          </a:p>
          <a:p>
            <a:pPr lvl="1"/>
            <a:r>
              <a:rPr lang="en-US" dirty="0"/>
              <a:t>Hairy, ugly hand.</a:t>
            </a:r>
          </a:p>
          <a:p>
            <a:r>
              <a:rPr lang="en-US" dirty="0"/>
              <a:t>Award:</a:t>
            </a:r>
          </a:p>
          <a:p>
            <a:pPr lvl="1"/>
            <a:r>
              <a:rPr lang="en-US" dirty="0"/>
              <a:t>Monetary value of the difference between a perfect hand and a hairy ugly hand. </a:t>
            </a:r>
          </a:p>
          <a:p>
            <a:pPr lvl="1"/>
            <a:r>
              <a:rPr lang="en-US" dirty="0"/>
              <a:t>No award of the doctor’s fee. </a:t>
            </a:r>
          </a:p>
          <a:p>
            <a:pPr lvl="2"/>
            <a:r>
              <a:rPr lang="en-US" dirty="0"/>
              <a:t>Because that would overcompensate. </a:t>
            </a:r>
          </a:p>
        </p:txBody>
      </p:sp>
    </p:spTree>
    <p:extLst>
      <p:ext uri="{BB962C8B-B14F-4D97-AF65-F5344CB8AC3E}">
        <p14:creationId xmlns:p14="http://schemas.microsoft.com/office/powerpoint/2010/main" val="184532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B839A-1E1B-46DF-A3A9-490C2FD78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Tony Without Mitigation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7FA73-91AD-485E-BA7A-7C689E3A0A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Promise kept:</a:t>
            </a:r>
          </a:p>
          <a:p>
            <a:pPr lvl="1"/>
            <a:r>
              <a:rPr lang="en-US" dirty="0"/>
              <a:t>Payment, fame, more roles</a:t>
            </a:r>
          </a:p>
          <a:p>
            <a:r>
              <a:rPr lang="en-US" dirty="0"/>
              <a:t>Loses caused by the breach:</a:t>
            </a:r>
          </a:p>
          <a:p>
            <a:pPr lvl="1"/>
            <a:r>
              <a:rPr lang="en-US" dirty="0"/>
              <a:t>No payment, no fame, no roles</a:t>
            </a:r>
          </a:p>
          <a:p>
            <a:r>
              <a:rPr lang="en-US" dirty="0"/>
              <a:t>Award:</a:t>
            </a:r>
          </a:p>
          <a:p>
            <a:pPr lvl="1"/>
            <a:r>
              <a:rPr lang="en-US" dirty="0"/>
              <a:t>Compensation equal to payment, fame, roles and no payment, fame, roles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432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00BA0-FF5D-41EC-808F-F2105F8A1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Luten</a:t>
            </a:r>
            <a:r>
              <a:rPr lang="en-US" dirty="0"/>
              <a:t> Bridge Without Mitigation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70191-F2ED-4A8C-A144-9CC01A0AC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Promise kept:</a:t>
            </a:r>
          </a:p>
          <a:p>
            <a:pPr lvl="1"/>
            <a:r>
              <a:rPr lang="en-US" dirty="0"/>
              <a:t>Net profit of $5000</a:t>
            </a:r>
          </a:p>
          <a:p>
            <a:r>
              <a:rPr lang="en-US" dirty="0"/>
              <a:t>Loses caused by the breach:</a:t>
            </a:r>
          </a:p>
          <a:p>
            <a:pPr lvl="1"/>
            <a:r>
              <a:rPr lang="en-US" dirty="0"/>
              <a:t>No payment so --$18,000 in costs.</a:t>
            </a:r>
          </a:p>
          <a:p>
            <a:pPr lvl="2"/>
            <a:r>
              <a:rPr lang="en-US" b="1" dirty="0"/>
              <a:t>NOTE</a:t>
            </a:r>
            <a:r>
              <a:rPr lang="en-US" dirty="0"/>
              <a:t>:  included here as relevant to calculating net profits, NOT as a loss that would independently be compensable.</a:t>
            </a:r>
          </a:p>
          <a:p>
            <a:r>
              <a:rPr lang="en-US" dirty="0"/>
              <a:t>Award:</a:t>
            </a:r>
          </a:p>
          <a:p>
            <a:pPr lvl="1"/>
            <a:r>
              <a:rPr lang="en-US" dirty="0"/>
              <a:t>$23,000. </a:t>
            </a:r>
          </a:p>
        </p:txBody>
      </p:sp>
    </p:spTree>
    <p:extLst>
      <p:ext uri="{BB962C8B-B14F-4D97-AF65-F5344CB8AC3E}">
        <p14:creationId xmlns:p14="http://schemas.microsoft.com/office/powerpoint/2010/main" val="68398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00BA0-FF5D-41EC-808F-F2105F8A1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Luten</a:t>
            </a:r>
            <a:r>
              <a:rPr lang="en-US" dirty="0"/>
              <a:t> Bridge With Mitigation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70191-F2ED-4A8C-A144-9CC01A0AC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Promise kept:</a:t>
            </a:r>
          </a:p>
          <a:p>
            <a:pPr lvl="1"/>
            <a:r>
              <a:rPr lang="en-US" dirty="0"/>
              <a:t>Net profit of $5000</a:t>
            </a:r>
          </a:p>
          <a:p>
            <a:r>
              <a:rPr lang="en-US" dirty="0"/>
              <a:t>Loses caused by the breach:</a:t>
            </a:r>
          </a:p>
          <a:p>
            <a:pPr lvl="1"/>
            <a:r>
              <a:rPr lang="en-US" dirty="0"/>
              <a:t>No payment</a:t>
            </a:r>
          </a:p>
          <a:p>
            <a:pPr lvl="1"/>
            <a:r>
              <a:rPr lang="en-US" dirty="0"/>
              <a:t>--$6,900 before the breach </a:t>
            </a:r>
          </a:p>
          <a:p>
            <a:pPr lvl="1"/>
            <a:r>
              <a:rPr lang="en-US" dirty="0"/>
              <a:t>--$11,100 after the breach</a:t>
            </a:r>
          </a:p>
          <a:p>
            <a:r>
              <a:rPr lang="en-US" dirty="0"/>
              <a:t>Award:</a:t>
            </a:r>
          </a:p>
          <a:p>
            <a:pPr lvl="1"/>
            <a:r>
              <a:rPr lang="en-US" dirty="0"/>
              <a:t>$11,100 ($6,900 + $5,000)</a:t>
            </a:r>
          </a:p>
        </p:txBody>
      </p:sp>
    </p:spTree>
    <p:extLst>
      <p:ext uri="{BB962C8B-B14F-4D97-AF65-F5344CB8AC3E}">
        <p14:creationId xmlns:p14="http://schemas.microsoft.com/office/powerpoint/2010/main" val="2219311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B839A-1E1B-46DF-A3A9-490C2FD78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Tony With Mitigation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7FA73-91AD-485E-BA7A-7C689E3A0A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Promise kept:</a:t>
            </a:r>
          </a:p>
          <a:p>
            <a:pPr lvl="1"/>
            <a:r>
              <a:rPr lang="en-US" dirty="0"/>
              <a:t>Payment, fame, more roles</a:t>
            </a:r>
          </a:p>
          <a:p>
            <a:r>
              <a:rPr lang="en-US" dirty="0"/>
              <a:t>Loses caused by the breach:</a:t>
            </a:r>
          </a:p>
          <a:p>
            <a:pPr lvl="1"/>
            <a:r>
              <a:rPr lang="en-US" dirty="0"/>
              <a:t>No payment, no fame, no roles</a:t>
            </a:r>
          </a:p>
          <a:p>
            <a:pPr lvl="1"/>
            <a:r>
              <a:rPr lang="en-US" dirty="0"/>
              <a:t>But plus money from Netflix role</a:t>
            </a:r>
          </a:p>
          <a:p>
            <a:r>
              <a:rPr lang="en-US" dirty="0"/>
              <a:t>Award:</a:t>
            </a:r>
          </a:p>
          <a:p>
            <a:pPr lvl="1"/>
            <a:r>
              <a:rPr lang="en-US" dirty="0"/>
              <a:t>Compensation equal to payment, fame, roles and no payment, fame, roles </a:t>
            </a:r>
            <a:r>
              <a:rPr lang="en-US" i="1" dirty="0"/>
              <a:t>minus</a:t>
            </a:r>
            <a:r>
              <a:rPr lang="en-US" dirty="0"/>
              <a:t> Netflix money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69835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3231</TotalTime>
  <Words>242</Words>
  <Application>Microsoft Office PowerPoint</Application>
  <PresentationFormat>On-screen Show (4:3)</PresentationFormat>
  <Paragraphs>44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Garamond</vt:lpstr>
      <vt:lpstr>Wingdings</vt:lpstr>
      <vt:lpstr>Edge</vt:lpstr>
      <vt:lpstr>Hawkins, Tony, Luten Bridge</vt:lpstr>
      <vt:lpstr>Hawkins</vt:lpstr>
      <vt:lpstr>Tony Without Mitigation</vt:lpstr>
      <vt:lpstr>Luten Bridge Without Mitigation</vt:lpstr>
      <vt:lpstr>Luten Bridge With Mitigation</vt:lpstr>
      <vt:lpstr>Tony With Mitigation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Wrap Contracts</dc:title>
  <dc:creator>Richard</dc:creator>
  <cp:lastModifiedBy>Richard Warner</cp:lastModifiedBy>
  <cp:revision>498</cp:revision>
  <dcterms:created xsi:type="dcterms:W3CDTF">2004-02-06T21:25:14Z</dcterms:created>
  <dcterms:modified xsi:type="dcterms:W3CDTF">2021-09-23T19:26:30Z</dcterms:modified>
</cp:coreProperties>
</file>